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Platypi Medium"/>
      <p:regular r:id="rId20"/>
    </p:embeddedFont>
    <p:embeddedFont>
      <p:font typeface="Platypi Medium"/>
      <p:regular r:id="rId21"/>
    </p:embeddedFont>
    <p:embeddedFont>
      <p:font typeface="Platypi Medium"/>
      <p:regular r:id="rId22"/>
    </p:embeddedFont>
    <p:embeddedFont>
      <p:font typeface="Platypi Medium"/>
      <p:regular r:id="rId23"/>
    </p:embeddedFont>
    <p:embeddedFont>
      <p:font typeface="Source Serif 4"/>
      <p:regular r:id="rId24"/>
    </p:embeddedFont>
    <p:embeddedFont>
      <p:font typeface="Source Serif 4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heemalichaudhari/adidas-sales-dataset" TargetMode="External"/><Relationship Id="rId3" Type="http://schemas.openxmlformats.org/officeDocument/2006/relationships/hyperlink" Target="https://drive.google.com/file/d/1zfgpQCgLKfwJLB7T-Hr75pTm1MAsxjpO/view?usp=drive_link" TargetMode="External"/><Relationship Id="rId1" Type="http://schemas.openxmlformats.org/officeDocument/2006/relationships/image" Target="../media/image-2-1.png"/><Relationship Id="rId4" Type="http://schemas.openxmlformats.org/officeDocument/2006/relationships/image" Target="../media/image-2-2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Lld4LX0NUaqn_czbk6iobbrwfVO0Zdw?usp=sharing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IYI-p6-lti4eRgn2pmu0Oq_0Bk0CfxbL/view?usp=drive_link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image" Target="../media/image-5-3.png"/><Relationship Id="rId5" Type="http://schemas.openxmlformats.org/officeDocument/2006/relationships/image" Target="../media/image-5-4.svg"/><Relationship Id="rId6" Type="http://schemas.openxmlformats.org/officeDocument/2006/relationships/image" Target="../media/image-5-5.png"/><Relationship Id="rId7" Type="http://schemas.openxmlformats.org/officeDocument/2006/relationships/image" Target="../media/image-5-6.svg"/><Relationship Id="rId8" Type="http://schemas.openxmlformats.org/officeDocument/2006/relationships/image" Target="../media/image-5-7.png"/><Relationship Id="rId9" Type="http://schemas.openxmlformats.org/officeDocument/2006/relationships/image" Target="../media/image-5-8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hm7yTFlXK35n51EPV_qZaUpmdD3BJnLf/view?usp=drive_link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9289"/>
            <a:ext cx="6826687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Adidas US Sales Performance Analysis 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2376964"/>
            <a:ext cx="682668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Transforming Raw Data into Actionable Dashboard Insights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93790" y="295525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Goal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93790" y="3449241"/>
            <a:ext cx="6826687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 transform raw, messy sales data into a clean, structured, and fast-to-query database, culminating in interactive dashboards to reveal key performance and profit trends.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793790" y="4159448"/>
            <a:ext cx="6826687" cy="3066693"/>
          </a:xfrm>
          <a:prstGeom prst="roundRect">
            <a:avLst>
              <a:gd name="adj" fmla="val 943"/>
            </a:avLst>
          </a:prstGeom>
          <a:solidFill>
            <a:srgbClr val="F3E3D8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86552" y="4352211"/>
            <a:ext cx="325945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D4D4D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Prepared by Insight Queens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86552" y="4846201"/>
            <a:ext cx="64411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5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Amina Emam 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86552" y="5221962"/>
            <a:ext cx="64411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Habiba Yasser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986552" y="5597723"/>
            <a:ext cx="64411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Noha Amr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86552" y="5973485"/>
            <a:ext cx="64411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4"/>
            </a:pPr>
            <a:r>
              <a:rPr lang="en-US" sz="15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Jodie Abdelrahman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986552" y="6349246"/>
            <a:ext cx="64411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5"/>
            </a:pPr>
            <a:r>
              <a:rPr lang="en-US" sz="15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Engy  Mohamed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986552" y="6725007"/>
            <a:ext cx="64411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6"/>
            </a:pPr>
            <a:r>
              <a:rPr lang="en-US" sz="150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Manar Mohamed 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098393" y="960001"/>
            <a:ext cx="574571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4652486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D4D4D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3. </a:t>
            </a:r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Retailer &amp; Regional D</a:t>
            </a:r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D4D4D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ashboard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792361" y="1272064"/>
            <a:ext cx="13045678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dashboard provides a competitive view of the business, isolating performance by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Retailer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(e.g., Foot Locker, Walmart)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 Region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(e.g., Northeast, Midwest). It tracks which partners and locations are driving the highest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Total Sales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Operating Profit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support optimized allocation and resource planning.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171" y="2628305"/>
            <a:ext cx="8540591" cy="470749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1203186" y="2411849"/>
            <a:ext cx="2780824" cy="5196126"/>
          </a:xfrm>
          <a:prstGeom prst="roundRect">
            <a:avLst>
              <a:gd name="adj" fmla="val 1038"/>
            </a:avLst>
          </a:prstGeom>
          <a:solidFill>
            <a:srgbClr val="F3E3D8"/>
          </a:solidFill>
          <a:ln/>
        </p:spPr>
      </p:sp>
      <p:sp>
        <p:nvSpPr>
          <p:cNvPr id="6" name="Text 3"/>
          <p:cNvSpPr/>
          <p:nvPr/>
        </p:nvSpPr>
        <p:spPr>
          <a:xfrm>
            <a:off x="11395591" y="2604254"/>
            <a:ext cx="239601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Findings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1395591" y="3097292"/>
            <a:ext cx="2396014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Top Retailer: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West Gear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Foot Locker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are the top retailers by Total Sales Revenue.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395591" y="4395668"/>
            <a:ext cx="2396014" cy="153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Monthly Highs: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Sales (Sum of Total Sales) were highest in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July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Profit Margin % peaked in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September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1395591" y="6001822"/>
            <a:ext cx="2396014" cy="153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Monthly Lows: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Both Sales and Profit Margin % reached their lowest points in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March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593"/>
            <a:ext cx="483215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D4D4D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4. </a:t>
            </a:r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Time Series &amp; Trend</a:t>
            </a:r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D4D4D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Dashboard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793790" y="1393269"/>
            <a:ext cx="1304282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dashboard uses line charts to illustrate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sales seasonality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performance trends over the 2020–2021 period. It is designed to quickly identify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Peak Sales Months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compare performance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Year-over-Year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(2021 vs. 2020), and track the overall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Momentum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(upward or downward) of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Total Sales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Operating Profit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across time.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52011"/>
            <a:ext cx="8444389" cy="451806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1067574" y="2535198"/>
            <a:ext cx="2915364" cy="4951690"/>
          </a:xfrm>
          <a:prstGeom prst="roundRect">
            <a:avLst>
              <a:gd name="adj" fmla="val 992"/>
            </a:avLst>
          </a:prstGeom>
          <a:solidFill>
            <a:srgbClr val="F3E3D8"/>
          </a:solidFill>
          <a:ln/>
        </p:spPr>
      </p:sp>
      <p:sp>
        <p:nvSpPr>
          <p:cNvPr id="6" name="Text 3"/>
          <p:cNvSpPr/>
          <p:nvPr/>
        </p:nvSpPr>
        <p:spPr>
          <a:xfrm>
            <a:off x="11260336" y="272796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Findings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1260336" y="3221950"/>
            <a:ext cx="2529840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Quarterly Performance: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Q3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recorded the highest Total Sales Revenue, followed by Q2, Q4, and then Q1.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260336" y="5139571"/>
            <a:ext cx="2529840" cy="2158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Annual Trend Confirmation: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The chart confirms that Total Sales Revenue in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2021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was substantially higher than in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2020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throughout the year.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5329"/>
            <a:ext cx="430970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 Takeawys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228" y="1587222"/>
            <a:ext cx="2905720" cy="29057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62262"/>
            <a:ext cx="305871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Men's Street Footwear</a:t>
            </a:r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generates the highest Total Sales Revenue.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263" y="1587222"/>
            <a:ext cx="2905720" cy="29057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1825" y="4762262"/>
            <a:ext cx="3058716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Sales in </a:t>
            </a:r>
            <a:pPr algn="ctr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2021</a:t>
            </a:r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are consistently and significantly higher than sales in </a:t>
            </a:r>
            <a:pPr algn="ctr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2020</a:t>
            </a:r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across all months.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298" y="1587222"/>
            <a:ext cx="2905720" cy="29057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9860" y="4762262"/>
            <a:ext cx="305871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Men's Street Footwear</a:t>
            </a:r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sold the most units at </a:t>
            </a:r>
            <a:pPr algn="ctr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593K</a:t>
            </a:r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6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333" y="1587222"/>
            <a:ext cx="2905720" cy="29057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77895" y="4762262"/>
            <a:ext cx="3058716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Online</a:t>
            </a:r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is the highest revenue and highest profitability channel with </a:t>
            </a:r>
            <a:pPr algn="ctr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$357M</a:t>
            </a:r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in sales and a </a:t>
            </a:r>
            <a:pPr algn="ctr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39.6%</a:t>
            </a:r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Profit Margin.</a:t>
            </a:r>
            <a:endParaRPr lang="en-US" sz="1650" dirty="0"/>
          </a:p>
        </p:txBody>
      </p:sp>
      <p:sp>
        <p:nvSpPr>
          <p:cNvPr id="11" name="Shape 5"/>
          <p:cNvSpPr/>
          <p:nvPr/>
        </p:nvSpPr>
        <p:spPr>
          <a:xfrm>
            <a:off x="793790" y="6383893"/>
            <a:ext cx="13042821" cy="1120378"/>
          </a:xfrm>
          <a:prstGeom prst="roundRect">
            <a:avLst>
              <a:gd name="adj" fmla="val 2885"/>
            </a:avLst>
          </a:prstGeom>
          <a:solidFill>
            <a:srgbClr val="F3E3D8">
              <a:alpha val="5000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1009174" y="6599277"/>
            <a:ext cx="1261205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These interactive dashboards allow stakeholders to drill down into specific data points, empowering data-driven decisions at every level.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83074"/>
            <a:ext cx="878871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 &amp; Strategic Recommendations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793790" y="156983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Leveraging dashboard data to drive actionable business strategies for the upcoming years.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93790" y="20971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Summary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2671167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 have analyzed the complete 2020-2021 US sales data, revealing key performance indicators including product leaders, channel efficiency, and                                                      time-based sales cycles, providing a strong foundation for strategic decision-making.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93790" y="3406854"/>
            <a:ext cx="4234220" cy="2606635"/>
          </a:xfrm>
          <a:prstGeom prst="roundRect">
            <a:avLst>
              <a:gd name="adj" fmla="val 15664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963811" y="3576876"/>
            <a:ext cx="348865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Channel &amp; Margin Optimization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63811" y="3944660"/>
            <a:ext cx="3894177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Prioritize investment in the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Online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channel (Highest Revenue: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$357M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, Highest Margin: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39.6%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). Immediately review the low profitability of the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In-store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channel (Lowest Margin: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27.5%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).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198031" y="3406854"/>
            <a:ext cx="4234220" cy="2606635"/>
          </a:xfrm>
          <a:prstGeom prst="roundRect">
            <a:avLst>
              <a:gd name="adj" fmla="val 15664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5368052" y="3576876"/>
            <a:ext cx="389417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Regional Focus &amp; Product Reinforcement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5368052" y="4210407"/>
            <a:ext cx="3894177" cy="1633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Maximize sales efforts in the top-revenue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West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region (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$269.94M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). Develop a remediation plan for the low-revenue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Midwest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$135.8M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). Continue to anchor the product strategy around the market leader,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Men's Street Footwear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593K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Units Sold).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9602272" y="3406854"/>
            <a:ext cx="4234220" cy="2606635"/>
          </a:xfrm>
          <a:prstGeom prst="roundRect">
            <a:avLst>
              <a:gd name="adj" fmla="val 15664"/>
            </a:avLst>
          </a:prstGeom>
          <a:solidFill>
            <a:srgbClr val="F9F7F7"/>
          </a:solidFill>
          <a:ln/>
        </p:spPr>
      </p:sp>
      <p:sp>
        <p:nvSpPr>
          <p:cNvPr id="15" name="Text 12"/>
          <p:cNvSpPr/>
          <p:nvPr/>
        </p:nvSpPr>
        <p:spPr>
          <a:xfrm>
            <a:off x="9772293" y="3576876"/>
            <a:ext cx="313610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Stabilize Seasonal Weakness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772293" y="3944660"/>
            <a:ext cx="38941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 aggressive campaigns in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Q1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March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mitigate the period of lowest sales and profit margin, ensuring a stable performance following the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Q3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revenue peak.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93790" y="6268641"/>
            <a:ext cx="322873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Recommendations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93790" y="684264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Integrate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cost data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calculate true Net Profit.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93790" y="717434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Study the successful pricing strategies of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West Gear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Foot Locker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replication.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8532" y="642818"/>
            <a:ext cx="3719512" cy="6943963"/>
          </a:xfrm>
          <a:prstGeom prst="roundRect">
            <a:avLst>
              <a:gd name="adj" fmla="val 869"/>
            </a:avLst>
          </a:prstGeom>
          <a:solidFill>
            <a:srgbClr val="F2F2F2"/>
          </a:solidFill>
          <a:ln/>
        </p:spPr>
      </p:sp>
      <p:sp>
        <p:nvSpPr>
          <p:cNvPr id="4" name="Text 1"/>
          <p:cNvSpPr/>
          <p:nvPr/>
        </p:nvSpPr>
        <p:spPr>
          <a:xfrm>
            <a:off x="853916" y="85820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53916" y="1410176"/>
            <a:ext cx="3288744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Source: Kaggle (Adidas US Sales Dataset) 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53916" y="2155508"/>
            <a:ext cx="328874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u="sng" dirty="0">
                <a:solidFill>
                  <a:srgbClr val="204C8E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Adidas Sales Dataset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53916" y="2694146"/>
            <a:ext cx="3288744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Focus: Sales by Region, Product, Retailer, and Sales Method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53916" y="3321010"/>
            <a:ext cx="328874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Market Research report : 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53916" y="3790593"/>
            <a:ext cx="328874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u="sng" dirty="0">
                <a:solidFill>
                  <a:srgbClr val="204C8E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Adidas_Sales_Report.pdf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53916" y="435078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Tools Used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53916" y="4902756"/>
            <a:ext cx="3288744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Python (Pandas):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Data Cleaning and Preparation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53916" y="5529620"/>
            <a:ext cx="3288744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SQL (Database):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Dimensional Design (ERD) and Implementation (ETL)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53916" y="6432233"/>
            <a:ext cx="3288744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Power BI: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Visualization and Insight Generation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736187" y="858203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Raw Data</a:t>
            </a:r>
            <a:endParaRPr lang="en-US" sz="25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187" y="1504593"/>
            <a:ext cx="8652510" cy="58397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558"/>
            <a:ext cx="900505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Our End-to-End Analytics Pipeline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54862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Converting raw information into clean, usable data for strategic decision-making.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234207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93790" y="2677716"/>
            <a:ext cx="4203978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846308"/>
            <a:ext cx="420397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Acquisition &amp; Cleaning (python)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93790" y="3648670"/>
            <a:ext cx="420397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Utilized Python to remove special characters (e.g., '$'), standardize text , and prepare the raw data for SQL loading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213152" y="234207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213152" y="2677716"/>
            <a:ext cx="4203978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0" name="Text 8"/>
          <p:cNvSpPr/>
          <p:nvPr/>
        </p:nvSpPr>
        <p:spPr>
          <a:xfrm>
            <a:off x="5213152" y="2846308"/>
            <a:ext cx="410348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Modeling (ERD) &amp; Staging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213152" y="3312081"/>
            <a:ext cx="4203978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 designed the "ideal" database structure as a Star Schema (ERD) for future scalability. For this project's scope, we loaded the data into a single 'staging table' (adidasus) to centralize it.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632513" y="234207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9632513" y="2677716"/>
            <a:ext cx="4203978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4" name="Text 12"/>
          <p:cNvSpPr/>
          <p:nvPr/>
        </p:nvSpPr>
        <p:spPr>
          <a:xfrm>
            <a:off x="9632513" y="2846308"/>
            <a:ext cx="345900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ETL (SQL Transformation)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632513" y="3312081"/>
            <a:ext cx="4203978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Implemented in-place 'Transform' processes on the staging table.  Critically, we transformed text-based dates into a proper DATE format using STR_TO_DATE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93790" y="541305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93790" y="5748695"/>
            <a:ext cx="6413659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917287"/>
            <a:ext cx="279463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KPI Calculation (SQL)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93790" y="6383060"/>
            <a:ext cx="641365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Executed complex SQL queries </a:t>
            </a:r>
            <a:pPr algn="l" indent="0" marL="0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against the staging table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compute critical business metrics: Total Revenue, Operating Profit, Sales by Region and Monthly Trends.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422833" y="541305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2833" y="5748695"/>
            <a:ext cx="6413659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2" name="Text 20"/>
          <p:cNvSpPr/>
          <p:nvPr/>
        </p:nvSpPr>
        <p:spPr>
          <a:xfrm>
            <a:off x="7422833" y="5917287"/>
            <a:ext cx="457616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Visualization &amp; Insights (Power BI)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7422833" y="6383060"/>
            <a:ext cx="641365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Built dynamic Power BI dashboards to translate complex data into clear, interactive visual stories for key stakeholders.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785217"/>
            <a:ext cx="739771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Quality: Cleaning with Python (Pandas)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30329" y="1480304"/>
            <a:ext cx="13169741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Addressing inconsistencies and ensuring data integrity is the crucial first step for reliable analysis.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730329" y="1849755"/>
            <a:ext cx="4299466" cy="1462683"/>
          </a:xfrm>
          <a:prstGeom prst="roundRect">
            <a:avLst>
              <a:gd name="adj" fmla="val 500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5089" y="1849755"/>
            <a:ext cx="60960" cy="1462683"/>
          </a:xfrm>
          <a:prstGeom prst="roundRect">
            <a:avLst>
              <a:gd name="adj" fmla="val 33374"/>
            </a:avLst>
          </a:prstGeom>
          <a:solidFill>
            <a:srgbClr val="3E2513"/>
          </a:solidFill>
          <a:ln/>
        </p:spPr>
      </p:sp>
      <p:sp>
        <p:nvSpPr>
          <p:cNvPr id="6" name="Text 4"/>
          <p:cNvSpPr/>
          <p:nvPr/>
        </p:nvSpPr>
        <p:spPr>
          <a:xfrm>
            <a:off x="926902" y="2000607"/>
            <a:ext cx="367117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"Why": Addressing Data Inconsistencies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926902" y="2293858"/>
            <a:ext cx="3952042" cy="867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Raw data often contains formatting errors, such as currency symbols ('$') within numeric fields and inconsistent date formats, which hinder proper analysis. Cleaning ensures accurate calculations and consistent reporting.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5165408" y="1849755"/>
            <a:ext cx="4299466" cy="1462683"/>
          </a:xfrm>
          <a:prstGeom prst="roundRect">
            <a:avLst>
              <a:gd name="adj" fmla="val 500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50168" y="1849755"/>
            <a:ext cx="60960" cy="1462683"/>
          </a:xfrm>
          <a:prstGeom prst="roundRect">
            <a:avLst>
              <a:gd name="adj" fmla="val 33374"/>
            </a:avLst>
          </a:prstGeom>
          <a:solidFill>
            <a:srgbClr val="3E2513"/>
          </a:solidFill>
          <a:ln/>
        </p:spPr>
      </p:sp>
      <p:sp>
        <p:nvSpPr>
          <p:cNvPr id="10" name="Text 8"/>
          <p:cNvSpPr/>
          <p:nvPr/>
        </p:nvSpPr>
        <p:spPr>
          <a:xfrm>
            <a:off x="5361980" y="2000607"/>
            <a:ext cx="2729865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Python's Role: Precision Cleaning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361980" y="2293858"/>
            <a:ext cx="3952042" cy="867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Pandas was leveraged for its powerful data manipulation capabilities. Specifically, we targeted the 'Total Sales' and 'Operating Profit' columns, removing non-numeric characters and converting them to float data types.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9600486" y="1849755"/>
            <a:ext cx="4299466" cy="1462683"/>
          </a:xfrm>
          <a:prstGeom prst="roundRect">
            <a:avLst>
              <a:gd name="adj" fmla="val 500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85246" y="1849755"/>
            <a:ext cx="60960" cy="1462683"/>
          </a:xfrm>
          <a:prstGeom prst="roundRect">
            <a:avLst>
              <a:gd name="adj" fmla="val 33374"/>
            </a:avLst>
          </a:prstGeom>
          <a:solidFill>
            <a:srgbClr val="3E2513"/>
          </a:solidFill>
          <a:ln/>
        </p:spPr>
      </p:sp>
      <p:sp>
        <p:nvSpPr>
          <p:cNvPr id="14" name="Text 12"/>
          <p:cNvSpPr/>
          <p:nvPr/>
        </p:nvSpPr>
        <p:spPr>
          <a:xfrm>
            <a:off x="9797058" y="2000607"/>
            <a:ext cx="2470309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Preparing for Transformation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9797058" y="2293858"/>
            <a:ext cx="3952042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'Invoice Date' column, with its non-standard format, was intentionally left as text. This "stages" the problem for SQL to solve in the next step of our pipeline.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730329" y="3617476"/>
            <a:ext cx="8984575" cy="3674269"/>
          </a:xfrm>
          <a:prstGeom prst="roundRect">
            <a:avLst>
              <a:gd name="adj" fmla="val 554"/>
            </a:avLst>
          </a:prstGeom>
          <a:solidFill>
            <a:srgbClr val="F2F2F2"/>
          </a:solidFill>
          <a:ln/>
        </p:spPr>
      </p:sp>
      <p:sp>
        <p:nvSpPr>
          <p:cNvPr id="17" name="Shape 15"/>
          <p:cNvSpPr/>
          <p:nvPr/>
        </p:nvSpPr>
        <p:spPr>
          <a:xfrm>
            <a:off x="723662" y="3617476"/>
            <a:ext cx="8997910" cy="3674269"/>
          </a:xfrm>
          <a:prstGeom prst="roundRect">
            <a:avLst>
              <a:gd name="adj" fmla="val 554"/>
            </a:avLst>
          </a:prstGeom>
          <a:solidFill>
            <a:srgbClr val="F2F2F2"/>
          </a:solidFill>
          <a:ln/>
        </p:spPr>
      </p:sp>
      <p:sp>
        <p:nvSpPr>
          <p:cNvPr id="18" name="Text 16"/>
          <p:cNvSpPr/>
          <p:nvPr/>
        </p:nvSpPr>
        <p:spPr>
          <a:xfrm>
            <a:off x="859274" y="3719155"/>
            <a:ext cx="8726686" cy="3470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pd# Load the datasetdf = pd.read_csv('adidas_us_sales.csv')# Remove '$' and ',' from currency columns and convert to numeric# This is a more robust way to clean both characters at once.df['Total Sales'] = df['Total Sales'].replace('[\$,]', '', regex=True).astype(float)df['Operating Profit'] = df['Operating Profit'].replace('[\$,]', '', regex=True).astype(float)# --- We intentionally DO NOT convert the 'Invoice Date' here ---# This problem will be solved in SQL (Step 3).# Display the head of the cleaned numeric columnsprint(df[['Total Sales', 'Operating Profit']].head())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10053280" y="3600569"/>
            <a:ext cx="1695331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D4D4D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Google colab link:</a:t>
            </a:r>
            <a:endParaRPr lang="en-US" sz="1300" dirty="0"/>
          </a:p>
        </p:txBody>
      </p:sp>
      <p:pic>
        <p:nvPicPr>
          <p:cNvPr id="2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3280" y="3965019"/>
            <a:ext cx="2505194" cy="2036207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0053280" y="6153745"/>
            <a:ext cx="3854291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708184"/>
            <a:ext cx="3384947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Foundation: 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29020" y="1185267"/>
            <a:ext cx="4730472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Dimensional Modeling (ERD)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29020" y="1743670"/>
            <a:ext cx="6285905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29020" y="2082046"/>
            <a:ext cx="6285905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ERD represents our "ideal" design. The following slides show our "implementation" on a single staging table.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29020" y="2650569"/>
            <a:ext cx="229421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Star Schema Principles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29020" y="3039785"/>
            <a:ext cx="6285905" cy="649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model separates transactional data (metrics like sales amounts) from descriptive attributes (details about products, retailers, and dates). This design simplifies queries and enhances performance. 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29020" y="3824883"/>
            <a:ext cx="242387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Central Fact_Sales Table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29020" y="4214098"/>
            <a:ext cx="6285905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Contains the quantitative measures (e.g., Total Sales, Operating Profit, Units Sold) and foreign keys linking to the dimension tables. It is where the 'numbers' live.</a:t>
            </a:r>
            <a:endParaRPr lang="en-US" sz="10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0" y="4799528"/>
            <a:ext cx="4085749" cy="67889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29020" y="5630704"/>
            <a:ext cx="6285905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352824" y="694611"/>
            <a:ext cx="6556057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729020" y="6121360"/>
            <a:ext cx="4300538" cy="153816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15" name="Shape 11"/>
          <p:cNvSpPr/>
          <p:nvPr/>
        </p:nvSpPr>
        <p:spPr>
          <a:xfrm>
            <a:off x="864394" y="6256734"/>
            <a:ext cx="406122" cy="406122"/>
          </a:xfrm>
          <a:prstGeom prst="roundRect">
            <a:avLst>
              <a:gd name="adj" fmla="val 22513150"/>
            </a:avLst>
          </a:prstGeom>
          <a:solidFill>
            <a:srgbClr val="204C8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074" y="6368415"/>
            <a:ext cx="182761" cy="18276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64394" y="6798231"/>
            <a:ext cx="169247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Dim_Retailer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864394" y="7091005"/>
            <a:ext cx="4029789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Stores descriptive data about each retailer, such as retailer name and ID.</a:t>
            </a:r>
            <a:endParaRPr lang="en-US" sz="1050" dirty="0"/>
          </a:p>
        </p:txBody>
      </p:sp>
      <p:sp>
        <p:nvSpPr>
          <p:cNvPr id="19" name="Shape 14"/>
          <p:cNvSpPr/>
          <p:nvPr/>
        </p:nvSpPr>
        <p:spPr>
          <a:xfrm>
            <a:off x="5164931" y="6121360"/>
            <a:ext cx="4300538" cy="153816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20" name="Shape 15"/>
          <p:cNvSpPr/>
          <p:nvPr/>
        </p:nvSpPr>
        <p:spPr>
          <a:xfrm>
            <a:off x="5300305" y="6256734"/>
            <a:ext cx="406122" cy="406122"/>
          </a:xfrm>
          <a:prstGeom prst="roundRect">
            <a:avLst>
              <a:gd name="adj" fmla="val 22513150"/>
            </a:avLst>
          </a:prstGeom>
          <a:solidFill>
            <a:srgbClr val="204C8E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1986" y="6368415"/>
            <a:ext cx="182761" cy="18276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300305" y="6798231"/>
            <a:ext cx="169247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Dim_Product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5300305" y="7091005"/>
            <a:ext cx="4029789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Holds details about each product, including its unique ID and product name, as shown in the ERD</a:t>
            </a:r>
            <a:endParaRPr lang="en-US" sz="1050" dirty="0"/>
          </a:p>
        </p:txBody>
      </p:sp>
      <p:sp>
        <p:nvSpPr>
          <p:cNvPr id="24" name="Shape 18"/>
          <p:cNvSpPr/>
          <p:nvPr/>
        </p:nvSpPr>
        <p:spPr>
          <a:xfrm>
            <a:off x="9600843" y="6121360"/>
            <a:ext cx="4300538" cy="153816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25" name="Shape 19"/>
          <p:cNvSpPr/>
          <p:nvPr/>
        </p:nvSpPr>
        <p:spPr>
          <a:xfrm>
            <a:off x="9736217" y="6256734"/>
            <a:ext cx="406122" cy="406122"/>
          </a:xfrm>
          <a:prstGeom prst="roundRect">
            <a:avLst>
              <a:gd name="adj" fmla="val 22513150"/>
            </a:avLst>
          </a:prstGeom>
          <a:solidFill>
            <a:srgbClr val="204C8E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7898" y="6368415"/>
            <a:ext cx="182761" cy="18276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9736217" y="6798231"/>
            <a:ext cx="169247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Dim_Date</a:t>
            </a:r>
            <a:endParaRPr lang="en-US" sz="1300" dirty="0"/>
          </a:p>
        </p:txBody>
      </p:sp>
      <p:sp>
        <p:nvSpPr>
          <p:cNvPr id="28" name="Text 21"/>
          <p:cNvSpPr/>
          <p:nvPr/>
        </p:nvSpPr>
        <p:spPr>
          <a:xfrm>
            <a:off x="9736217" y="7091005"/>
            <a:ext cx="4029789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Provides temporal details such as year, quarter, month, and day for time-based analysis.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118" y="439817"/>
            <a:ext cx="678739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"T" in ETL: SQL Transformation (The "Hero" Step)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559118" y="805696"/>
            <a:ext cx="7779901" cy="18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This is our "implementation" step. We performed the critical data transformations directly on our staging table 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(adidasus)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559118" y="1032153"/>
            <a:ext cx="10136029" cy="162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most critical transformation was fixing the "date" problem, which Python could not solve , We used SQL to convert the "text date" into a "real date" format. 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559118" y="1350050"/>
            <a:ext cx="13512165" cy="1982748"/>
          </a:xfrm>
          <a:prstGeom prst="roundRect">
            <a:avLst>
              <a:gd name="adj" fmla="val 786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553998" y="1350050"/>
            <a:ext cx="13522404" cy="1982748"/>
          </a:xfrm>
          <a:prstGeom prst="roundRect">
            <a:avLst>
              <a:gd name="adj" fmla="val 786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657820" y="1427917"/>
            <a:ext cx="13314759" cy="1827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-- 1. Add a new, empty column with the correct 'DATE' datatypeALTER TABLE adidasusADD COLUMN invoice_date_clean DATE;---- 2. Populate this new column by 'reading' the old textSET SQL_SAFE_UPDATES = 0;UPDATE adidasusSET invoice_date_clean = STR_TO_DATE(invoice_date, '%c/%e/%Y')WHERE invoice_date IS NOT NULL AND invoice_date != '';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559118" y="3553420"/>
            <a:ext cx="22586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KPI Calculation (The "Payoff")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9118" y="3789521"/>
            <a:ext cx="6091118" cy="162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With our data transformed (especially the dates), we could finally execute our analytical queries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59118" y="3993118"/>
            <a:ext cx="6904673" cy="324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These queries were impossible before our transformation. Now, we can calculate monthly trends and regional sales directly from our clean staging table .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559118" y="4434245"/>
            <a:ext cx="6904673" cy="2979301"/>
          </a:xfrm>
          <a:prstGeom prst="roundRect">
            <a:avLst>
              <a:gd name="adj" fmla="val 523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553998" y="4434245"/>
            <a:ext cx="6914912" cy="2979301"/>
          </a:xfrm>
          <a:prstGeom prst="roundRect">
            <a:avLst>
              <a:gd name="adj" fmla="val 523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657820" y="4512112"/>
            <a:ext cx="6707267" cy="2823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Example 1: Monthly Sales Trend (Now Possible!)SELECT   DATE_FORMAT(invoice_date_clean, '%Y-%m') AS sales_month,   SUM(CAST(REPLACE(total_sales, '$', '') AS DECIMAL(10, 2))) AS monthly_salesFROM adidasusWHERE invoice_date_clean IS NOT NULLGROUP BY sales_monthORDER BY sales_month;-- Example 2: Sales by RegionSELECT   region,   SUM(CAST(REPLACE(total_sales, '$', '') AS DECIMAL(10, 2))) AS total_sales_by_regionFROM adidasusGROUP BY regionORDER BY total_sales_by_region DESC;</a:t>
            </a:r>
            <a:endParaRPr lang="en-US" sz="800" dirty="0"/>
          </a:p>
        </p:txBody>
      </p:sp>
      <p:sp>
        <p:nvSpPr>
          <p:cNvPr id="14" name="Text 12"/>
          <p:cNvSpPr/>
          <p:nvPr/>
        </p:nvSpPr>
        <p:spPr>
          <a:xfrm>
            <a:off x="559118" y="7530346"/>
            <a:ext cx="6904673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  <p:pic>
        <p:nvPicPr>
          <p:cNvPr id="1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4775" y="3566398"/>
            <a:ext cx="4130040" cy="520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566142"/>
            <a:ext cx="8870394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Measuring Success: Key Performance Indicators (KPIs)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20447" y="1251823"/>
            <a:ext cx="1318950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KPIs are strategically chosen to provide a clear view of business health and operational effectiveness.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20447" y="1870591"/>
            <a:ext cx="6527840" cy="2194084"/>
          </a:xfrm>
          <a:prstGeom prst="roundRect">
            <a:avLst>
              <a:gd name="adj" fmla="val 3334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20447" y="1855351"/>
            <a:ext cx="6527840" cy="60960"/>
          </a:xfrm>
          <a:prstGeom prst="roundRect">
            <a:avLst>
              <a:gd name="adj" fmla="val 32924"/>
            </a:avLst>
          </a:prstGeom>
          <a:solidFill>
            <a:srgbClr val="000000"/>
          </a:solidFill>
          <a:ln/>
        </p:spPr>
      </p:sp>
      <p:sp>
        <p:nvSpPr>
          <p:cNvPr id="6" name="Shape 4"/>
          <p:cNvSpPr/>
          <p:nvPr/>
        </p:nvSpPr>
        <p:spPr>
          <a:xfrm>
            <a:off x="3783628" y="1669971"/>
            <a:ext cx="401360" cy="401360"/>
          </a:xfrm>
          <a:prstGeom prst="roundRect">
            <a:avLst>
              <a:gd name="adj" fmla="val 227825"/>
            </a:avLst>
          </a:prstGeom>
          <a:solidFill>
            <a:srgbClr val="000000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3904000" y="1770340"/>
            <a:ext cx="160496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869394" y="2205038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Total Sales Revenue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869394" y="2494359"/>
            <a:ext cx="6229945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B1B2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Business Goal: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track the overall financial scale and growth of Adidas US sales over time.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869394" y="2858929"/>
            <a:ext cx="6229945" cy="1056799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862727" y="2858929"/>
            <a:ext cx="6243280" cy="1056799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2" name="Text 10"/>
          <p:cNvSpPr/>
          <p:nvPr/>
        </p:nvSpPr>
        <p:spPr>
          <a:xfrm>
            <a:off x="996434" y="2959179"/>
            <a:ext cx="5975866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 SUM(CAST(REPLACE(total_sales, '$', '') AS DECIMAL(10, 2))) AS TotalRevenueFROM adidasus;    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7381994" y="1870591"/>
            <a:ext cx="6527959" cy="2194084"/>
          </a:xfrm>
          <a:prstGeom prst="roundRect">
            <a:avLst>
              <a:gd name="adj" fmla="val 3334"/>
            </a:avLst>
          </a:prstGeom>
          <a:solidFill>
            <a:srgbClr val="FFFFFF"/>
          </a:solidFill>
          <a:ln/>
        </p:spPr>
      </p:sp>
      <p:sp>
        <p:nvSpPr>
          <p:cNvPr id="14" name="Shape 12"/>
          <p:cNvSpPr/>
          <p:nvPr/>
        </p:nvSpPr>
        <p:spPr>
          <a:xfrm>
            <a:off x="7381994" y="1855351"/>
            <a:ext cx="6527959" cy="60960"/>
          </a:xfrm>
          <a:prstGeom prst="roundRect">
            <a:avLst>
              <a:gd name="adj" fmla="val 32924"/>
            </a:avLst>
          </a:prstGeom>
          <a:solidFill>
            <a:srgbClr val="000000"/>
          </a:solidFill>
          <a:ln/>
        </p:spPr>
      </p:sp>
      <p:sp>
        <p:nvSpPr>
          <p:cNvPr id="15" name="Shape 13"/>
          <p:cNvSpPr/>
          <p:nvPr/>
        </p:nvSpPr>
        <p:spPr>
          <a:xfrm>
            <a:off x="10445294" y="1669971"/>
            <a:ext cx="401360" cy="401360"/>
          </a:xfrm>
          <a:prstGeom prst="roundRect">
            <a:avLst>
              <a:gd name="adj" fmla="val 227825"/>
            </a:avLst>
          </a:prstGeom>
          <a:solidFill>
            <a:srgbClr val="000000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565666" y="1770340"/>
            <a:ext cx="160496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530941" y="2205038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Operating Profit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530941" y="2494359"/>
            <a:ext cx="623006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B1B2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Business Goal: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assess the profitability of core operations before interest and taxes.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7530941" y="2858929"/>
            <a:ext cx="6230064" cy="1056799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20" name="Shape 18"/>
          <p:cNvSpPr/>
          <p:nvPr/>
        </p:nvSpPr>
        <p:spPr>
          <a:xfrm>
            <a:off x="7524274" y="2858929"/>
            <a:ext cx="6243399" cy="1056799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21" name="Text 19"/>
          <p:cNvSpPr/>
          <p:nvPr/>
        </p:nvSpPr>
        <p:spPr>
          <a:xfrm>
            <a:off x="7657981" y="2959179"/>
            <a:ext cx="5975985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 SUM(CAST(REPLACE(operating_profit, '$', '') AS DECIMAL(10, 2))) AS TotalOperatingProfitFROM adidasus;    </a:t>
            </a:r>
            <a:endParaRPr lang="en-US" sz="1050" dirty="0"/>
          </a:p>
        </p:txBody>
      </p:sp>
      <p:sp>
        <p:nvSpPr>
          <p:cNvPr id="22" name="Shape 20"/>
          <p:cNvSpPr/>
          <p:nvPr/>
        </p:nvSpPr>
        <p:spPr>
          <a:xfrm>
            <a:off x="720447" y="4399002"/>
            <a:ext cx="6527840" cy="3264456"/>
          </a:xfrm>
          <a:prstGeom prst="roundRect">
            <a:avLst>
              <a:gd name="adj" fmla="val 2241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720447" y="4383762"/>
            <a:ext cx="6527840" cy="60960"/>
          </a:xfrm>
          <a:prstGeom prst="roundRect">
            <a:avLst>
              <a:gd name="adj" fmla="val 32924"/>
            </a:avLst>
          </a:prstGeom>
          <a:solidFill>
            <a:srgbClr val="000000"/>
          </a:solidFill>
          <a:ln/>
        </p:spPr>
      </p:sp>
      <p:sp>
        <p:nvSpPr>
          <p:cNvPr id="24" name="Shape 22"/>
          <p:cNvSpPr/>
          <p:nvPr/>
        </p:nvSpPr>
        <p:spPr>
          <a:xfrm>
            <a:off x="3783628" y="4198382"/>
            <a:ext cx="401360" cy="401360"/>
          </a:xfrm>
          <a:prstGeom prst="roundRect">
            <a:avLst>
              <a:gd name="adj" fmla="val 227825"/>
            </a:avLst>
          </a:prstGeom>
          <a:solidFill>
            <a:srgbClr val="000000">
              <a:alpha val="5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3904000" y="4298752"/>
            <a:ext cx="160496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869394" y="4733449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Sales by Region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869394" y="5022771"/>
            <a:ext cx="6229945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B1B2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Business Goal: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identify geographical strongholds and areas for potential market expansion or concern.</a:t>
            </a:r>
            <a:endParaRPr lang="en-US" sz="1050" dirty="0"/>
          </a:p>
        </p:txBody>
      </p:sp>
      <p:sp>
        <p:nvSpPr>
          <p:cNvPr id="28" name="Shape 26"/>
          <p:cNvSpPr/>
          <p:nvPr/>
        </p:nvSpPr>
        <p:spPr>
          <a:xfrm>
            <a:off x="869394" y="5601414"/>
            <a:ext cx="6229945" cy="1484948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29" name="Shape 27"/>
          <p:cNvSpPr/>
          <p:nvPr/>
        </p:nvSpPr>
        <p:spPr>
          <a:xfrm>
            <a:off x="862727" y="5601414"/>
            <a:ext cx="6243280" cy="1484948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30" name="Text 28"/>
          <p:cNvSpPr/>
          <p:nvPr/>
        </p:nvSpPr>
        <p:spPr>
          <a:xfrm>
            <a:off x="996434" y="5701665"/>
            <a:ext cx="5975866" cy="12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 region,  SUM(CAST(REPLACE(total_sales, '$', '') AS DECIMAL(10, 2))) AS SalesByRegionFROM adidasusGROUP BY regionORDER BY SalesByRegion DESC;</a:t>
            </a:r>
            <a:endParaRPr lang="en-US" sz="1050" dirty="0"/>
          </a:p>
        </p:txBody>
      </p:sp>
      <p:sp>
        <p:nvSpPr>
          <p:cNvPr id="31" name="Shape 29"/>
          <p:cNvSpPr/>
          <p:nvPr/>
        </p:nvSpPr>
        <p:spPr>
          <a:xfrm>
            <a:off x="7381994" y="4399002"/>
            <a:ext cx="6527959" cy="3264456"/>
          </a:xfrm>
          <a:prstGeom prst="roundRect">
            <a:avLst>
              <a:gd name="adj" fmla="val 2241"/>
            </a:avLst>
          </a:prstGeom>
          <a:solidFill>
            <a:srgbClr val="FFFFFF"/>
          </a:solidFill>
          <a:ln/>
        </p:spPr>
      </p:sp>
      <p:sp>
        <p:nvSpPr>
          <p:cNvPr id="32" name="Shape 30"/>
          <p:cNvSpPr/>
          <p:nvPr/>
        </p:nvSpPr>
        <p:spPr>
          <a:xfrm>
            <a:off x="7381994" y="4383762"/>
            <a:ext cx="6527959" cy="60960"/>
          </a:xfrm>
          <a:prstGeom prst="roundRect">
            <a:avLst>
              <a:gd name="adj" fmla="val 32924"/>
            </a:avLst>
          </a:prstGeom>
          <a:solidFill>
            <a:srgbClr val="000000"/>
          </a:solidFill>
          <a:ln/>
        </p:spPr>
      </p:sp>
      <p:sp>
        <p:nvSpPr>
          <p:cNvPr id="33" name="Shape 31"/>
          <p:cNvSpPr/>
          <p:nvPr/>
        </p:nvSpPr>
        <p:spPr>
          <a:xfrm>
            <a:off x="10445294" y="4198382"/>
            <a:ext cx="401360" cy="401360"/>
          </a:xfrm>
          <a:prstGeom prst="roundRect">
            <a:avLst>
              <a:gd name="adj" fmla="val 227825"/>
            </a:avLst>
          </a:prstGeom>
          <a:solidFill>
            <a:srgbClr val="000000">
              <a:alpha val="5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565666" y="4298752"/>
            <a:ext cx="160496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1250" dirty="0"/>
          </a:p>
        </p:txBody>
      </p:sp>
      <p:sp>
        <p:nvSpPr>
          <p:cNvPr id="35" name="Text 33"/>
          <p:cNvSpPr/>
          <p:nvPr/>
        </p:nvSpPr>
        <p:spPr>
          <a:xfrm>
            <a:off x="7530941" y="4733449"/>
            <a:ext cx="1688783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Monthly Sales Trend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7530941" y="5022771"/>
            <a:ext cx="6230064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B1B2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Business Goal: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 understand seasonal patterns, identify growth trends, and forecast future performance.</a:t>
            </a:r>
            <a:endParaRPr lang="en-US" sz="1050" dirty="0"/>
          </a:p>
        </p:txBody>
      </p:sp>
      <p:sp>
        <p:nvSpPr>
          <p:cNvPr id="37" name="Shape 35"/>
          <p:cNvSpPr/>
          <p:nvPr/>
        </p:nvSpPr>
        <p:spPr>
          <a:xfrm>
            <a:off x="7530941" y="5601414"/>
            <a:ext cx="6230064" cy="1913096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38" name="Shape 36"/>
          <p:cNvSpPr/>
          <p:nvPr/>
        </p:nvSpPr>
        <p:spPr>
          <a:xfrm>
            <a:off x="7524274" y="5601414"/>
            <a:ext cx="6243399" cy="1913096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39" name="Text 37"/>
          <p:cNvSpPr/>
          <p:nvPr/>
        </p:nvSpPr>
        <p:spPr>
          <a:xfrm>
            <a:off x="7657981" y="5701665"/>
            <a:ext cx="5975985" cy="1712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 DATE_FORMAT(invoice_date_clean, '%Y-%m') AS sales_month,  SUM(CAST(REPLACE(total_sales, '$', '') AS DECIMAL(10, 2))) AS MonthlySalesFROM adidasusWHERE invoice_date_clean IS NOT NULLGROUP BY sales_monthORDER BY sales_month;;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2475"/>
            <a:ext cx="8465463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Storytelling with Data: Power BI Dashboards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93790" y="1716405"/>
            <a:ext cx="325719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D4D4D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1. Executive Dashboard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93790" y="2270641"/>
            <a:ext cx="89888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Purpose: Performance Overview (2020-2021) that provides a comprehensive, real-time overview of the Adidas US sales.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9946" y="3104198"/>
            <a:ext cx="7636431" cy="415599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0121741" y="1523643"/>
            <a:ext cx="3861197" cy="5953363"/>
          </a:xfrm>
          <a:prstGeom prst="roundRect">
            <a:avLst>
              <a:gd name="adj" fmla="val 749"/>
            </a:avLst>
          </a:prstGeom>
          <a:solidFill>
            <a:srgbClr val="F3E3D8"/>
          </a:solidFill>
          <a:ln/>
        </p:spPr>
      </p:sp>
      <p:sp>
        <p:nvSpPr>
          <p:cNvPr id="7" name="Text 4"/>
          <p:cNvSpPr/>
          <p:nvPr/>
        </p:nvSpPr>
        <p:spPr>
          <a:xfrm>
            <a:off x="10314503" y="171640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Findings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14503" y="2210395"/>
            <a:ext cx="347567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Top Product: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Men's Street Footwear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generated the highest total sales revenue.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314503" y="3202900"/>
            <a:ext cx="3475673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Sales Channel: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Online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is the leading sales method, contributing the highest Total Sales Revenue at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$356.64M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the highest Profit Margin at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39.63%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314503" y="5120521"/>
            <a:ext cx="347567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Yearly Comparison: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Total sales in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2021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consistently exceeded those in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2020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every month.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314503" y="6113026"/>
            <a:ext cx="347567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Top Region: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The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West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region contributed the highest Total Sales Revenue at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$269.94M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7348"/>
            <a:ext cx="496562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D4D4D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2. Product Performance Dashboard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793790" y="1511498"/>
            <a:ext cx="979955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dashboard isolates our sales data by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Product Category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(e.g., Footwear, Apparel). It allows the team to compare the financial performance of each product line, tracking which categories contribute most to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Total Sales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Operating Profit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763" y="2653427"/>
            <a:ext cx="8329613" cy="467189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0932438" y="1338024"/>
            <a:ext cx="3050500" cy="6204109"/>
          </a:xfrm>
          <a:prstGeom prst="roundRect">
            <a:avLst>
              <a:gd name="adj" fmla="val 948"/>
            </a:avLst>
          </a:prstGeom>
          <a:solidFill>
            <a:srgbClr val="F3E3D8"/>
          </a:solidFill>
          <a:ln/>
        </p:spPr>
      </p:sp>
      <p:sp>
        <p:nvSpPr>
          <p:cNvPr id="6" name="Text 3"/>
          <p:cNvSpPr/>
          <p:nvPr/>
        </p:nvSpPr>
        <p:spPr>
          <a:xfrm>
            <a:off x="11125200" y="153078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Findings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1125200" y="2024777"/>
            <a:ext cx="2664976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Units Sold Leader: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Men's Street Footwear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sold the highest volume of units at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593K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125200" y="3325654"/>
            <a:ext cx="2664976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Product Profit: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Men's Street Footwear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also generated the highest Total Sales Revenue and Sum of Operating Profit.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1125200" y="4934903"/>
            <a:ext cx="2664976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Monthly Revenue Peak: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Total Sales Revenue across all products was highest in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July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2025-11-20T09:20:00Z</dcterms:created>
  <dcterms:modified xsi:type="dcterms:W3CDTF">2025-11-20T09:20:00Z</dcterms:modified>
</cp:coreProperties>
</file>